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8" name="27 Marcador de fecha"/>
          <p:cNvSpPr>
            <a:spLocks noGrp="1"/>
          </p:cNvSpPr>
          <p:nvPr>
            <p:ph type="dt" sz="half" idx="10"/>
          </p:nvPr>
        </p:nvSpPr>
        <p:spPr/>
        <p:txBody>
          <a:bodyPr/>
          <a:lstStyle>
            <a:extLst/>
          </a:lstStyle>
          <a:p>
            <a:fld id="{8772ACC4-3D48-47F6-88A1-29399C04D088}" type="datetimeFigureOut">
              <a:rPr lang="es-ES" smtClean="0"/>
              <a:pPr/>
              <a:t>03/06/2011</a:t>
            </a:fld>
            <a:endParaRPr lang="es-ES"/>
          </a:p>
        </p:txBody>
      </p:sp>
      <p:sp>
        <p:nvSpPr>
          <p:cNvPr id="17" name="16 Marcador de pie de página"/>
          <p:cNvSpPr>
            <a:spLocks noGrp="1"/>
          </p:cNvSpPr>
          <p:nvPr>
            <p:ph type="ftr" sz="quarter" idx="11"/>
          </p:nvPr>
        </p:nvSpPr>
        <p:spPr/>
        <p:txBody>
          <a:bodyPr/>
          <a:lstStyle>
            <a:extLst/>
          </a:lstStyle>
          <a:p>
            <a:endParaRPr lang="es-ES"/>
          </a:p>
        </p:txBody>
      </p:sp>
      <p:sp>
        <p:nvSpPr>
          <p:cNvPr id="29" name="28 Marcador de número de diapositiva"/>
          <p:cNvSpPr>
            <a:spLocks noGrp="1"/>
          </p:cNvSpPr>
          <p:nvPr>
            <p:ph type="sldNum" sz="quarter" idx="12"/>
          </p:nvPr>
        </p:nvSpPr>
        <p:spPr/>
        <p:txBody>
          <a:bodyPr/>
          <a:lstStyle>
            <a:extLst/>
          </a:lstStyle>
          <a:p>
            <a:fld id="{E8CB4002-6EC8-4A4E-8CBA-D0DA9004EBC4}" type="slidenum">
              <a:rPr lang="es-ES" smtClean="0"/>
              <a:pPr/>
              <a:t>‹#›</a:t>
            </a:fld>
            <a:endParaRPr lang="es-ES"/>
          </a:p>
        </p:txBody>
      </p:sp>
      <p:sp>
        <p:nvSpPr>
          <p:cNvPr id="32" name="31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38 Rectángulo"/>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39 Rectángulo"/>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40 Rectángulo"/>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41 Rectángulo"/>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56" name="55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64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65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66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772ACC4-3D48-47F6-88A1-29399C04D088}" type="datetimeFigureOut">
              <a:rPr lang="es-ES" smtClean="0"/>
              <a:pPr/>
              <a:t>03/06/2011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E8CB4002-6EC8-4A4E-8CBA-D0DA9004EBC4}" type="slidenum">
              <a:rPr lang="es-ES" smtClean="0"/>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772ACC4-3D48-47F6-88A1-29399C04D088}" type="datetimeFigureOut">
              <a:rPr lang="es-ES" smtClean="0"/>
              <a:pPr/>
              <a:t>03/06/2011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E8CB4002-6EC8-4A4E-8CBA-D0DA9004EBC4}" type="slidenum">
              <a:rPr lang="es-ES" smtClean="0"/>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772ACC4-3D48-47F6-88A1-29399C04D088}" type="datetimeFigureOut">
              <a:rPr lang="es-ES" smtClean="0"/>
              <a:pPr/>
              <a:t>03/06/2011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E8CB4002-6EC8-4A4E-8CBA-D0DA9004EBC4}" type="slidenum">
              <a:rPr lang="es-ES" smtClean="0"/>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4" name="13 Forma libre"/>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14 Forma libre"/>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12 Forma libre"/>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15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16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17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18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19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20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21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22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23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24 Forma libre"/>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25 Forma libre"/>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26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2 Marcador de texto"/>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8772ACC4-3D48-47F6-88A1-29399C04D088}" type="datetimeFigureOut">
              <a:rPr lang="es-ES" smtClean="0"/>
              <a:pPr/>
              <a:t>03/06/2011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E8CB4002-6EC8-4A4E-8CBA-D0DA9004EBC4}" type="slidenum">
              <a:rPr lang="es-ES" smtClean="0"/>
              <a:pPr/>
              <a:t>‹#›</a:t>
            </a:fld>
            <a:endParaRPr lang="es-ES"/>
          </a:p>
        </p:txBody>
      </p:sp>
      <p:sp>
        <p:nvSpPr>
          <p:cNvPr id="7" name="6 Rectángulo"/>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s-ES" smtClean="0"/>
              <a:t>Haga clic para modificar el estilo de título del patrón</a:t>
            </a:r>
            <a:endParaRPr kumimoji="0" lang="en-US"/>
          </a:p>
        </p:txBody>
      </p:sp>
      <p:sp>
        <p:nvSpPr>
          <p:cNvPr id="8" name="7 Rectángulo"/>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8772ACC4-3D48-47F6-88A1-29399C04D088}" type="datetimeFigureOut">
              <a:rPr lang="es-ES" smtClean="0"/>
              <a:pPr/>
              <a:t>03/06/2011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E8CB4002-6EC8-4A4E-8CBA-D0DA9004EBC4}" type="slidenum">
              <a:rPr lang="es-ES" smtClean="0"/>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5" name="24 Rectángulo"/>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504824" y="512064"/>
            <a:ext cx="7772400" cy="914400"/>
          </a:xfrm>
        </p:spPr>
        <p:txBody>
          <a:bodyPr anchor="t"/>
          <a:lstStyle>
            <a:lvl1pPr>
              <a:defRPr sz="400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8772ACC4-3D48-47F6-88A1-29399C04D088}" type="datetimeFigureOut">
              <a:rPr lang="es-ES" smtClean="0"/>
              <a:pPr/>
              <a:t>03/06/2011</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E8CB4002-6EC8-4A4E-8CBA-D0DA9004EBC4}" type="slidenum">
              <a:rPr lang="es-ES" smtClean="0"/>
              <a:pPr/>
              <a:t>‹#›</a:t>
            </a:fld>
            <a:endParaRPr lang="es-ES"/>
          </a:p>
        </p:txBody>
      </p:sp>
      <p:sp>
        <p:nvSpPr>
          <p:cNvPr id="16" name="15 Rectángulo"/>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16 Rectángulo"/>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17 Rectángulo"/>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18 Rectángulo"/>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19 Rectángulo"/>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20 Rectángulo"/>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Rectángulo"/>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28 Rectángulo"/>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29 Rectángulo"/>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8772ACC4-3D48-47F6-88A1-29399C04D088}" type="datetimeFigureOut">
              <a:rPr lang="es-ES" smtClean="0"/>
              <a:pPr/>
              <a:t>03/06/2011</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E8CB4002-6EC8-4A4E-8CBA-D0DA9004EBC4}" type="slidenum">
              <a:rPr lang="es-ES" smtClean="0"/>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8772ACC4-3D48-47F6-88A1-29399C04D088}" type="datetimeFigureOut">
              <a:rPr lang="es-ES" smtClean="0"/>
              <a:pPr/>
              <a:t>03/06/2011</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E8CB4002-6EC8-4A4E-8CBA-D0DA9004EBC4}" type="slidenum">
              <a:rPr lang="es-ES" smtClean="0"/>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8772ACC4-3D48-47F6-88A1-29399C04D088}" type="datetimeFigureOut">
              <a:rPr lang="es-ES" smtClean="0"/>
              <a:pPr/>
              <a:t>03/06/2011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E8CB4002-6EC8-4A4E-8CBA-D0DA9004EBC4}" type="slidenum">
              <a:rPr lang="es-ES" smtClean="0"/>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7 Rectángulo"/>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8 Conector recto"/>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9 Grupo"/>
          <p:cNvGrpSpPr/>
          <p:nvPr/>
        </p:nvGrpSpPr>
        <p:grpSpPr>
          <a:xfrm rot="5400000">
            <a:off x="8514581" y="1219200"/>
            <a:ext cx="132763" cy="128466"/>
            <a:chOff x="6668087" y="1297746"/>
            <a:chExt cx="161840" cy="156602"/>
          </a:xfrm>
        </p:grpSpPr>
        <p:cxnSp>
          <p:nvCxnSpPr>
            <p:cNvPr id="15" name="14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15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grpSp>
        <p:nvGrpSpPr>
          <p:cNvPr id="14" name="13 Grupo"/>
          <p:cNvGrpSpPr/>
          <p:nvPr/>
        </p:nvGrpSpPr>
        <p:grpSpPr>
          <a:xfrm rot="5400000">
            <a:off x="8666981" y="1371600"/>
            <a:ext cx="132763" cy="128466"/>
            <a:chOff x="6668087" y="1297746"/>
            <a:chExt cx="161840" cy="156602"/>
          </a:xfrm>
        </p:grpSpPr>
        <p:cxnSp>
          <p:nvCxnSpPr>
            <p:cNvPr id="11" name="10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11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17 Grupo"/>
          <p:cNvGrpSpPr/>
          <p:nvPr/>
        </p:nvGrpSpPr>
        <p:grpSpPr>
          <a:xfrm rot="5400000">
            <a:off x="8320088" y="1474763"/>
            <a:ext cx="132763" cy="128466"/>
            <a:chOff x="6668087" y="1297746"/>
            <a:chExt cx="161840" cy="156602"/>
          </a:xfrm>
        </p:grpSpPr>
        <p:cxnSp>
          <p:nvCxnSpPr>
            <p:cNvPr id="19" name="18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19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20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4 Marcador de fecha"/>
          <p:cNvSpPr>
            <a:spLocks noGrp="1"/>
          </p:cNvSpPr>
          <p:nvPr>
            <p:ph type="dt" sz="half" idx="10"/>
          </p:nvPr>
        </p:nvSpPr>
        <p:spPr>
          <a:xfrm>
            <a:off x="6477000" y="55499"/>
            <a:ext cx="2133600" cy="365125"/>
          </a:xfrm>
        </p:spPr>
        <p:txBody>
          <a:bodyPr/>
          <a:lstStyle>
            <a:extLst/>
          </a:lstStyle>
          <a:p>
            <a:fld id="{8772ACC4-3D48-47F6-88A1-29399C04D088}" type="datetimeFigureOut">
              <a:rPr lang="es-ES" smtClean="0"/>
              <a:pPr/>
              <a:t>03/06/2011</a:t>
            </a:fld>
            <a:endParaRPr lang="es-ES"/>
          </a:p>
        </p:txBody>
      </p:sp>
      <p:sp>
        <p:nvSpPr>
          <p:cNvPr id="6" name="5 Marcador de pie de página"/>
          <p:cNvSpPr>
            <a:spLocks noGrp="1"/>
          </p:cNvSpPr>
          <p:nvPr>
            <p:ph type="ftr" sz="quarter" idx="11"/>
          </p:nvPr>
        </p:nvSpPr>
        <p:spPr>
          <a:xfrm>
            <a:off x="914400" y="55499"/>
            <a:ext cx="5562600" cy="365125"/>
          </a:xfrm>
        </p:spPr>
        <p:txBody>
          <a:bodyPr/>
          <a:lstStyle>
            <a:extLst/>
          </a:lstStyle>
          <a:p>
            <a:endParaRPr lang="es-ES"/>
          </a:p>
        </p:txBody>
      </p:sp>
      <p:sp>
        <p:nvSpPr>
          <p:cNvPr id="7" name="6 Marcador de número de diapositiva"/>
          <p:cNvSpPr>
            <a:spLocks noGrp="1"/>
          </p:cNvSpPr>
          <p:nvPr>
            <p:ph type="sldNum" sz="quarter" idx="12"/>
          </p:nvPr>
        </p:nvSpPr>
        <p:spPr>
          <a:xfrm>
            <a:off x="8610600" y="55499"/>
            <a:ext cx="457200" cy="365125"/>
          </a:xfrm>
        </p:spPr>
        <p:txBody>
          <a:bodyPr/>
          <a:lstStyle>
            <a:extLst/>
          </a:lstStyle>
          <a:p>
            <a:fld id="{E8CB4002-6EC8-4A4E-8CBA-D0DA9004EBC4}" type="slidenum">
              <a:rPr lang="es-ES" smtClean="0"/>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14 Rectángulo"/>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15 Rectángulo"/>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16 Rectángulo"/>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Marcador de título"/>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8772ACC4-3D48-47F6-88A1-29399C04D088}" type="datetimeFigureOut">
              <a:rPr lang="es-ES" smtClean="0"/>
              <a:pPr/>
              <a:t>03/06/2011</a:t>
            </a:fld>
            <a:endParaRPr lang="es-ES"/>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s-ES"/>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E8CB4002-6EC8-4A4E-8CBA-D0DA9004EBC4}" type="slidenum">
              <a:rPr lang="es-ES" smtClean="0"/>
              <a:pPr/>
              <a:t>‹#›</a:t>
            </a:fld>
            <a:endParaRPr lang="es-E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en.wikipedia.org/wiki/File:Lymphocyte2.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195736" y="404664"/>
            <a:ext cx="5074980" cy="1754326"/>
          </a:xfrm>
          <a:prstGeom prst="rect">
            <a:avLst/>
          </a:prstGeom>
          <a:noFill/>
        </p:spPr>
        <p:txBody>
          <a:bodyPr wrap="none" lIns="91440" tIns="45720" rIns="91440" bIns="45720">
            <a:spAutoFit/>
          </a:bodyPr>
          <a:lstStyle/>
          <a:p>
            <a:pPr algn="ctr"/>
            <a:r>
              <a:rPr lang="es-ES" sz="5400" b="1" u="sng"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Lymphocite</a:t>
            </a:r>
            <a:endParaRPr lang="es-ES" sz="5400" b="1" u="sng"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s-ES" sz="5400" b="1" u="sng"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White </a:t>
            </a:r>
            <a:r>
              <a:rPr lang="es-ES" sz="5400" b="1" u="sng" cap="none" spc="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blood</a:t>
            </a:r>
            <a:r>
              <a:rPr lang="es-ES" sz="5400" b="1" u="sng"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t>
            </a:r>
            <a:r>
              <a:rPr lang="es-ES" sz="5400" b="1" u="sng" cap="none" spc="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cell</a:t>
            </a:r>
            <a:r>
              <a:rPr lang="es-ES" sz="5400" b="1" u="sng"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t>
            </a:r>
            <a:endParaRPr lang="es-ES" sz="5400" b="1" u="sng"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6" name="5 CuadroTexto"/>
          <p:cNvSpPr txBox="1"/>
          <p:nvPr/>
        </p:nvSpPr>
        <p:spPr>
          <a:xfrm>
            <a:off x="4499992" y="5445224"/>
            <a:ext cx="4968552" cy="369332"/>
          </a:xfrm>
          <a:prstGeom prst="rect">
            <a:avLst/>
          </a:prstGeom>
          <a:noFill/>
        </p:spPr>
        <p:txBody>
          <a:bodyPr wrap="square" rtlCol="0">
            <a:spAutoFit/>
          </a:bodyPr>
          <a:lstStyle/>
          <a:p>
            <a:r>
              <a:rPr lang="es-ES" dirty="0" smtClean="0"/>
              <a:t>Carlo Cabrera, </a:t>
            </a:r>
            <a:r>
              <a:rPr lang="es-ES" dirty="0" err="1" smtClean="0"/>
              <a:t>Cristiàn</a:t>
            </a:r>
            <a:r>
              <a:rPr lang="es-ES" dirty="0" smtClean="0"/>
              <a:t> </a:t>
            </a:r>
            <a:r>
              <a:rPr lang="es-ES" dirty="0" err="1" smtClean="0"/>
              <a:t>Càceres</a:t>
            </a:r>
            <a:r>
              <a:rPr lang="es-ES" dirty="0"/>
              <a:t> </a:t>
            </a:r>
            <a:r>
              <a:rPr lang="es-ES" dirty="0" smtClean="0"/>
              <a:t>y Diego </a:t>
            </a:r>
            <a:r>
              <a:rPr lang="es-ES" dirty="0" err="1" smtClean="0"/>
              <a:t>Jordan</a:t>
            </a:r>
            <a:r>
              <a:rPr lang="es-ES" dirty="0" smtClean="0"/>
              <a:t>.</a:t>
            </a: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lympho.jpg"/>
          <p:cNvPicPr>
            <a:picLocks noChangeAspect="1"/>
          </p:cNvPicPr>
          <p:nvPr/>
        </p:nvPicPr>
        <p:blipFill>
          <a:blip r:embed="rId2" cstate="print"/>
          <a:stretch>
            <a:fillRect/>
          </a:stretch>
        </p:blipFill>
        <p:spPr>
          <a:xfrm>
            <a:off x="2339752" y="2348880"/>
            <a:ext cx="4464496" cy="3444862"/>
          </a:xfrm>
          <a:prstGeom prst="rect">
            <a:avLst/>
          </a:prstGeom>
        </p:spPr>
      </p:pic>
      <p:sp>
        <p:nvSpPr>
          <p:cNvPr id="6" name="5 Rectángulo"/>
          <p:cNvSpPr/>
          <p:nvPr/>
        </p:nvSpPr>
        <p:spPr>
          <a:xfrm>
            <a:off x="1478314" y="476672"/>
            <a:ext cx="6081793" cy="1754326"/>
          </a:xfrm>
          <a:prstGeom prst="rect">
            <a:avLst/>
          </a:prstGeom>
          <a:noFill/>
        </p:spPr>
        <p:txBody>
          <a:bodyPr wrap="none" lIns="91440" tIns="45720" rIns="91440" bIns="45720">
            <a:spAutoFit/>
          </a:bodyPr>
          <a:lstStyle/>
          <a:p>
            <a:pPr algn="ctr"/>
            <a:r>
              <a:rPr lang="es-ES" sz="5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Lymphocite</a:t>
            </a:r>
            <a:r>
              <a:rPr lang="es-E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s-ES" sz="5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seen</a:t>
            </a:r>
            <a:r>
              <a:rPr lang="es-E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in </a:t>
            </a:r>
          </a:p>
          <a:p>
            <a:pPr algn="ctr"/>
            <a:r>
              <a:rPr lang="es-E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Electric </a:t>
            </a:r>
            <a:r>
              <a:rPr lang="es-ES" sz="5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microscope</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14177" y="836712"/>
            <a:ext cx="6920484" cy="923330"/>
          </a:xfrm>
          <a:prstGeom prst="rect">
            <a:avLst/>
          </a:prstGeom>
          <a:noFill/>
        </p:spPr>
        <p:txBody>
          <a:bodyPr wrap="none" lIns="91440" tIns="45720" rIns="91440" bIns="45720">
            <a:spAutoFit/>
          </a:bodyPr>
          <a:lstStyle/>
          <a:p>
            <a:pPr algn="ctr"/>
            <a:r>
              <a:rPr lang="es-ES" sz="5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What</a:t>
            </a:r>
            <a:r>
              <a:rPr lang="es-E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are </a:t>
            </a:r>
            <a:r>
              <a:rPr lang="es-ES" sz="5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lymphocites</a:t>
            </a:r>
            <a:r>
              <a:rPr lang="es-E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p>
        </p:txBody>
      </p:sp>
      <p:sp>
        <p:nvSpPr>
          <p:cNvPr id="6" name="5 CuadroTexto"/>
          <p:cNvSpPr txBox="1"/>
          <p:nvPr/>
        </p:nvSpPr>
        <p:spPr>
          <a:xfrm>
            <a:off x="755576" y="2204864"/>
            <a:ext cx="6912768" cy="2585323"/>
          </a:xfrm>
          <a:prstGeom prst="rect">
            <a:avLst/>
          </a:prstGeom>
          <a:noFill/>
        </p:spPr>
        <p:txBody>
          <a:bodyPr wrap="square" rtlCol="0">
            <a:spAutoFit/>
          </a:bodyPr>
          <a:lstStyle/>
          <a:p>
            <a:r>
              <a:rPr lang="en-US" dirty="0" err="1" smtClean="0"/>
              <a:t>Lymphocites</a:t>
            </a:r>
            <a:r>
              <a:rPr lang="en-US" dirty="0" smtClean="0"/>
              <a:t> are white blood cells which are part of the immune system, there are 3 main types of </a:t>
            </a:r>
            <a:r>
              <a:rPr lang="en-US" dirty="0" err="1" smtClean="0"/>
              <a:t>lymphocites</a:t>
            </a:r>
            <a:r>
              <a:rPr lang="en-US" dirty="0" smtClean="0"/>
              <a:t>: natural killer cells (TK), T cells and B cells.  </a:t>
            </a:r>
          </a:p>
          <a:p>
            <a:endParaRPr lang="en-US" dirty="0"/>
          </a:p>
          <a:p>
            <a:r>
              <a:rPr lang="en-US" dirty="0" smtClean="0"/>
              <a:t>Characteristics:  a </a:t>
            </a:r>
            <a:r>
              <a:rPr lang="en-US" dirty="0" err="1" smtClean="0"/>
              <a:t>lymphocite</a:t>
            </a:r>
            <a:r>
              <a:rPr lang="en-US" dirty="0" smtClean="0"/>
              <a:t> has a large dark staining nucleus.  The density of a </a:t>
            </a:r>
            <a:r>
              <a:rPr lang="en-US" dirty="0" err="1" smtClean="0"/>
              <a:t>lymphocite</a:t>
            </a:r>
            <a:r>
              <a:rPr lang="en-US" dirty="0" smtClean="0"/>
              <a:t> nucleus  is approximately the size of a red blood cell. </a:t>
            </a:r>
          </a:p>
          <a:p>
            <a:endParaRPr lang="en-US" dirty="0"/>
          </a:p>
          <a:p>
            <a:endParaRPr lang="en-US" dirty="0" smtClean="0"/>
          </a:p>
        </p:txBody>
      </p:sp>
      <p:pic>
        <p:nvPicPr>
          <p:cNvPr id="1026" name="Picture 2" descr="http://upload.wikimedia.org/wikipedia/commons/thumb/1/17/Lymphocyte2.jpg/200px-Lymphocyte2.jpg">
            <a:hlinkClick r:id="rId2"/>
          </p:cNvPr>
          <p:cNvPicPr>
            <a:picLocks noChangeAspect="1" noChangeArrowheads="1"/>
          </p:cNvPicPr>
          <p:nvPr/>
        </p:nvPicPr>
        <p:blipFill>
          <a:blip r:embed="rId3" cstate="print"/>
          <a:srcRect/>
          <a:stretch>
            <a:fillRect/>
          </a:stretch>
        </p:blipFill>
        <p:spPr bwMode="auto">
          <a:xfrm>
            <a:off x="2411760" y="4153704"/>
            <a:ext cx="3672408" cy="253396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94996" y="548680"/>
            <a:ext cx="7758855" cy="923330"/>
          </a:xfrm>
          <a:prstGeom prst="rect">
            <a:avLst/>
          </a:prstGeom>
          <a:noFill/>
        </p:spPr>
        <p:txBody>
          <a:bodyPr wrap="none" lIns="91440" tIns="45720" rIns="91440" bIns="45720">
            <a:spAutoFit/>
          </a:bodyPr>
          <a:lstStyle/>
          <a:p>
            <a:pPr algn="ctr"/>
            <a:r>
              <a:rPr lang="es-ES" sz="5400" b="1" cap="none" spc="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What</a:t>
            </a: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do </a:t>
            </a:r>
            <a:r>
              <a:rPr lang="es-ES" sz="5400" b="1" cap="none" spc="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lymphocites</a:t>
            </a: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do?</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4 CuadroTexto"/>
          <p:cNvSpPr txBox="1"/>
          <p:nvPr/>
        </p:nvSpPr>
        <p:spPr>
          <a:xfrm>
            <a:off x="1331640" y="1484784"/>
            <a:ext cx="6696744" cy="2308324"/>
          </a:xfrm>
          <a:prstGeom prst="rect">
            <a:avLst/>
          </a:prstGeom>
          <a:noFill/>
        </p:spPr>
        <p:txBody>
          <a:bodyPr wrap="square" rtlCol="0">
            <a:spAutoFit/>
          </a:bodyPr>
          <a:lstStyle/>
          <a:p>
            <a:r>
              <a:rPr lang="en-US" dirty="0" err="1" smtClean="0"/>
              <a:t>Lymphocites</a:t>
            </a:r>
            <a:r>
              <a:rPr lang="en-US" dirty="0" smtClean="0"/>
              <a:t> create antibodies to kill </a:t>
            </a:r>
            <a:r>
              <a:rPr lang="en-US" dirty="0" err="1" smtClean="0"/>
              <a:t>bacterias</a:t>
            </a:r>
            <a:r>
              <a:rPr lang="en-US" dirty="0" smtClean="0"/>
              <a:t> or viruses, they also create memory cells that remember the type of virus or bacteria that was detected so it can take care of the virus if it would ever reach the body again (in other words it produces immunity if the virus or bacteria </a:t>
            </a:r>
            <a:r>
              <a:rPr lang="en-US" dirty="0" err="1" smtClean="0"/>
              <a:t>didnt</a:t>
            </a:r>
            <a:r>
              <a:rPr lang="en-US" dirty="0" smtClean="0"/>
              <a:t> evolved). But these two I have mentioned are only 2 thing </a:t>
            </a:r>
            <a:r>
              <a:rPr lang="en-US" dirty="0" err="1" smtClean="0"/>
              <a:t>lymphocites</a:t>
            </a:r>
            <a:r>
              <a:rPr lang="en-US" dirty="0" smtClean="0"/>
              <a:t> take care of here is a table of the type of </a:t>
            </a:r>
            <a:r>
              <a:rPr lang="en-US" dirty="0" err="1" smtClean="0"/>
              <a:t>lymphocites</a:t>
            </a:r>
            <a:r>
              <a:rPr lang="en-US" dirty="0" smtClean="0"/>
              <a:t> and </a:t>
            </a:r>
            <a:r>
              <a:rPr lang="en-US" dirty="0" err="1" smtClean="0"/>
              <a:t>theyr</a:t>
            </a:r>
            <a:r>
              <a:rPr lang="en-US" dirty="0" smtClean="0"/>
              <a:t> uses:</a:t>
            </a:r>
          </a:p>
          <a:p>
            <a:endParaRPr lang="es-ES" dirty="0"/>
          </a:p>
        </p:txBody>
      </p:sp>
      <p:graphicFrame>
        <p:nvGraphicFramePr>
          <p:cNvPr id="6" name="5 Tabla"/>
          <p:cNvGraphicFramePr>
            <a:graphicFrameLocks noGrp="1"/>
          </p:cNvGraphicFramePr>
          <p:nvPr/>
        </p:nvGraphicFramePr>
        <p:xfrm>
          <a:off x="2051720" y="3501008"/>
          <a:ext cx="3960440" cy="3061467"/>
        </p:xfrm>
        <a:graphic>
          <a:graphicData uri="http://schemas.openxmlformats.org/drawingml/2006/table">
            <a:tbl>
              <a:tblPr/>
              <a:tblGrid>
                <a:gridCol w="1215443"/>
                <a:gridCol w="2744997"/>
              </a:tblGrid>
              <a:tr h="528941">
                <a:tc>
                  <a:txBody>
                    <a:bodyPr/>
                    <a:lstStyle/>
                    <a:p>
                      <a:r>
                        <a:rPr lang="es-ES" sz="1100" b="1" dirty="0">
                          <a:solidFill>
                            <a:schemeClr val="tx1"/>
                          </a:solidFill>
                        </a:rPr>
                        <a:t>CLASS</a:t>
                      </a:r>
                      <a:endParaRPr lang="es-ES" sz="1100" dirty="0">
                        <a:solidFill>
                          <a:schemeClr val="tx1"/>
                        </a:solidFill>
                      </a:endParaRPr>
                    </a:p>
                  </a:txBody>
                  <a:tcPr marL="16574" marR="16574" marT="16574" marB="16574" anchor="ctr">
                    <a:lnL>
                      <a:noFill/>
                    </a:lnL>
                    <a:lnR>
                      <a:noFill/>
                    </a:lnR>
                    <a:lnT>
                      <a:noFill/>
                    </a:lnT>
                    <a:lnB>
                      <a:noFill/>
                    </a:lnB>
                  </a:tcPr>
                </a:tc>
                <a:tc>
                  <a:txBody>
                    <a:bodyPr/>
                    <a:lstStyle/>
                    <a:p>
                      <a:r>
                        <a:rPr lang="es-ES" sz="1100" b="1" dirty="0">
                          <a:solidFill>
                            <a:schemeClr val="tx1"/>
                          </a:solidFill>
                        </a:rPr>
                        <a:t>FUNCTION</a:t>
                      </a:r>
                      <a:endParaRPr lang="es-ES" sz="1100" dirty="0">
                        <a:solidFill>
                          <a:schemeClr val="tx1"/>
                        </a:solidFill>
                      </a:endParaRPr>
                    </a:p>
                  </a:txBody>
                  <a:tcPr marL="16574" marR="16574" marT="16574" marB="16574" anchor="ctr">
                    <a:lnL>
                      <a:noFill/>
                    </a:lnL>
                    <a:lnR>
                      <a:noFill/>
                    </a:lnR>
                    <a:lnT>
                      <a:noFill/>
                    </a:lnT>
                    <a:lnB>
                      <a:noFill/>
                    </a:lnB>
                  </a:tcPr>
                </a:tc>
              </a:tr>
              <a:tr h="539894">
                <a:tc>
                  <a:txBody>
                    <a:bodyPr/>
                    <a:lstStyle/>
                    <a:p>
                      <a:r>
                        <a:rPr lang="es-ES" sz="1100" b="1" dirty="0">
                          <a:solidFill>
                            <a:schemeClr val="tx1"/>
                          </a:solidFill>
                        </a:rPr>
                        <a:t>NK </a:t>
                      </a:r>
                      <a:r>
                        <a:rPr lang="es-ES" sz="1100" b="1" dirty="0" err="1">
                          <a:solidFill>
                            <a:schemeClr val="tx1"/>
                          </a:solidFill>
                        </a:rPr>
                        <a:t>cells</a:t>
                      </a:r>
                      <a:endParaRPr lang="es-ES" sz="1100" dirty="0">
                        <a:solidFill>
                          <a:schemeClr val="tx1"/>
                        </a:solidFill>
                      </a:endParaRPr>
                    </a:p>
                  </a:txBody>
                  <a:tcPr marL="16574" marR="16574" marT="16574" marB="16574" anchor="ctr">
                    <a:lnL>
                      <a:noFill/>
                    </a:lnL>
                    <a:lnR>
                      <a:noFill/>
                    </a:lnR>
                    <a:lnT>
                      <a:noFill/>
                    </a:lnT>
                    <a:lnB>
                      <a:noFill/>
                    </a:lnB>
                  </a:tcPr>
                </a:tc>
                <a:tc>
                  <a:txBody>
                    <a:bodyPr/>
                    <a:lstStyle/>
                    <a:p>
                      <a:r>
                        <a:rPr lang="en-US" sz="1100" dirty="0" err="1">
                          <a:solidFill>
                            <a:schemeClr val="tx1"/>
                          </a:solidFill>
                        </a:rPr>
                        <a:t>Lysis</a:t>
                      </a:r>
                      <a:r>
                        <a:rPr lang="en-US" sz="1100" dirty="0">
                          <a:solidFill>
                            <a:schemeClr val="tx1"/>
                          </a:solidFill>
                        </a:rPr>
                        <a:t> of virally infected cells and </a:t>
                      </a:r>
                      <a:r>
                        <a:rPr lang="en-US" sz="1100" dirty="0" err="1">
                          <a:solidFill>
                            <a:schemeClr val="tx1"/>
                          </a:solidFill>
                        </a:rPr>
                        <a:t>tumour</a:t>
                      </a:r>
                      <a:r>
                        <a:rPr lang="en-US" sz="1100" dirty="0">
                          <a:solidFill>
                            <a:schemeClr val="tx1"/>
                          </a:solidFill>
                        </a:rPr>
                        <a:t> cells</a:t>
                      </a:r>
                    </a:p>
                  </a:txBody>
                  <a:tcPr marL="16574" marR="16574" marT="16574" marB="16574" anchor="ctr">
                    <a:lnL>
                      <a:noFill/>
                    </a:lnL>
                    <a:lnR>
                      <a:noFill/>
                    </a:lnR>
                    <a:lnT>
                      <a:noFill/>
                    </a:lnT>
                    <a:lnB>
                      <a:noFill/>
                    </a:lnB>
                  </a:tcPr>
                </a:tc>
              </a:tr>
              <a:tr h="712057">
                <a:tc>
                  <a:txBody>
                    <a:bodyPr/>
                    <a:lstStyle/>
                    <a:p>
                      <a:r>
                        <a:rPr lang="es-ES" sz="1100" b="1" dirty="0" err="1">
                          <a:solidFill>
                            <a:schemeClr val="tx1"/>
                          </a:solidFill>
                        </a:rPr>
                        <a:t>Helper</a:t>
                      </a:r>
                      <a:r>
                        <a:rPr lang="es-ES" sz="1100" b="1" dirty="0">
                          <a:solidFill>
                            <a:schemeClr val="tx1"/>
                          </a:solidFill>
                        </a:rPr>
                        <a:t> T </a:t>
                      </a:r>
                      <a:r>
                        <a:rPr lang="es-ES" sz="1100" b="1" dirty="0" err="1">
                          <a:solidFill>
                            <a:schemeClr val="tx1"/>
                          </a:solidFill>
                        </a:rPr>
                        <a:t>cells</a:t>
                      </a:r>
                      <a:endParaRPr lang="es-ES" sz="1100" dirty="0">
                        <a:solidFill>
                          <a:schemeClr val="tx1"/>
                        </a:solidFill>
                      </a:endParaRPr>
                    </a:p>
                  </a:txBody>
                  <a:tcPr marL="16574" marR="16574" marT="16574" marB="16574" anchor="ctr">
                    <a:lnL>
                      <a:noFill/>
                    </a:lnL>
                    <a:lnR>
                      <a:noFill/>
                    </a:lnR>
                    <a:lnT>
                      <a:noFill/>
                    </a:lnT>
                    <a:lnB>
                      <a:noFill/>
                    </a:lnB>
                  </a:tcPr>
                </a:tc>
                <a:tc>
                  <a:txBody>
                    <a:bodyPr/>
                    <a:lstStyle/>
                    <a:p>
                      <a:r>
                        <a:rPr lang="en-US" sz="1100" dirty="0">
                          <a:solidFill>
                            <a:schemeClr val="tx1"/>
                          </a:solidFill>
                        </a:rPr>
                        <a:t>Release cytokines and growth factors that regulate other immune cells</a:t>
                      </a:r>
                    </a:p>
                  </a:txBody>
                  <a:tcPr marL="16574" marR="16574" marT="16574" marB="16574" anchor="ctr">
                    <a:lnL>
                      <a:noFill/>
                    </a:lnL>
                    <a:lnR>
                      <a:noFill/>
                    </a:lnR>
                    <a:lnT>
                      <a:noFill/>
                    </a:lnT>
                    <a:lnB>
                      <a:noFill/>
                    </a:lnB>
                  </a:tcPr>
                </a:tc>
              </a:tr>
              <a:tr h="712057">
                <a:tc>
                  <a:txBody>
                    <a:bodyPr/>
                    <a:lstStyle/>
                    <a:p>
                      <a:r>
                        <a:rPr lang="es-ES" sz="1100" b="1" dirty="0" err="1">
                          <a:solidFill>
                            <a:schemeClr val="tx1"/>
                          </a:solidFill>
                        </a:rPr>
                        <a:t>Cytotoxic</a:t>
                      </a:r>
                      <a:r>
                        <a:rPr lang="es-ES" sz="1100" b="1" dirty="0">
                          <a:solidFill>
                            <a:schemeClr val="tx1"/>
                          </a:solidFill>
                        </a:rPr>
                        <a:t> T </a:t>
                      </a:r>
                      <a:r>
                        <a:rPr lang="es-ES" sz="1100" b="1" dirty="0" err="1">
                          <a:solidFill>
                            <a:schemeClr val="tx1"/>
                          </a:solidFill>
                        </a:rPr>
                        <a:t>cells</a:t>
                      </a:r>
                      <a:endParaRPr lang="es-ES" sz="1100" dirty="0">
                        <a:solidFill>
                          <a:schemeClr val="tx1"/>
                        </a:solidFill>
                      </a:endParaRPr>
                    </a:p>
                  </a:txBody>
                  <a:tcPr marL="16574" marR="16574" marT="16574" marB="16574" anchor="ctr">
                    <a:lnL>
                      <a:noFill/>
                    </a:lnL>
                    <a:lnR>
                      <a:noFill/>
                    </a:lnR>
                    <a:lnT>
                      <a:noFill/>
                    </a:lnT>
                    <a:lnB>
                      <a:noFill/>
                    </a:lnB>
                  </a:tcPr>
                </a:tc>
                <a:tc>
                  <a:txBody>
                    <a:bodyPr/>
                    <a:lstStyle/>
                    <a:p>
                      <a:r>
                        <a:rPr lang="en-US" sz="1100" dirty="0" err="1">
                          <a:solidFill>
                            <a:schemeClr val="tx1"/>
                          </a:solidFill>
                        </a:rPr>
                        <a:t>Lysis</a:t>
                      </a:r>
                      <a:r>
                        <a:rPr lang="en-US" sz="1100" dirty="0">
                          <a:solidFill>
                            <a:schemeClr val="tx1"/>
                          </a:solidFill>
                        </a:rPr>
                        <a:t> of virally infected cells, </a:t>
                      </a:r>
                      <a:r>
                        <a:rPr lang="en-US" sz="1100" dirty="0" err="1">
                          <a:solidFill>
                            <a:schemeClr val="tx1"/>
                          </a:solidFill>
                        </a:rPr>
                        <a:t>tumour</a:t>
                      </a:r>
                      <a:r>
                        <a:rPr lang="en-US" sz="1100" dirty="0">
                          <a:solidFill>
                            <a:schemeClr val="tx1"/>
                          </a:solidFill>
                        </a:rPr>
                        <a:t> cells and </a:t>
                      </a:r>
                      <a:r>
                        <a:rPr lang="en-US" sz="1100" dirty="0" err="1">
                          <a:solidFill>
                            <a:schemeClr val="tx1"/>
                          </a:solidFill>
                        </a:rPr>
                        <a:t>allografts</a:t>
                      </a:r>
                      <a:endParaRPr lang="en-US" sz="1100" dirty="0">
                        <a:solidFill>
                          <a:schemeClr val="tx1"/>
                        </a:solidFill>
                      </a:endParaRPr>
                    </a:p>
                  </a:txBody>
                  <a:tcPr marL="16574" marR="16574" marT="16574" marB="16574" anchor="ctr">
                    <a:lnL>
                      <a:noFill/>
                    </a:lnL>
                    <a:lnR>
                      <a:noFill/>
                    </a:lnR>
                    <a:lnT>
                      <a:noFill/>
                    </a:lnT>
                    <a:lnB>
                      <a:noFill/>
                    </a:lnB>
                  </a:tcPr>
                </a:tc>
              </a:tr>
              <a:tr h="367730">
                <a:tc>
                  <a:txBody>
                    <a:bodyPr/>
                    <a:lstStyle/>
                    <a:p>
                      <a:r>
                        <a:rPr lang="el-GR" sz="1100" b="1" dirty="0">
                          <a:solidFill>
                            <a:schemeClr val="tx1"/>
                          </a:solidFill>
                        </a:rPr>
                        <a:t>γδ </a:t>
                      </a:r>
                      <a:r>
                        <a:rPr lang="es-ES" sz="1100" b="1" dirty="0">
                          <a:solidFill>
                            <a:schemeClr val="tx1"/>
                          </a:solidFill>
                        </a:rPr>
                        <a:t>T </a:t>
                      </a:r>
                      <a:r>
                        <a:rPr lang="es-ES" sz="1100" b="1" dirty="0" err="1">
                          <a:solidFill>
                            <a:schemeClr val="tx1"/>
                          </a:solidFill>
                        </a:rPr>
                        <a:t>cells</a:t>
                      </a:r>
                      <a:endParaRPr lang="es-ES" sz="1100" dirty="0">
                        <a:solidFill>
                          <a:schemeClr val="tx1"/>
                        </a:solidFill>
                      </a:endParaRPr>
                    </a:p>
                  </a:txBody>
                  <a:tcPr marL="16574" marR="16574" marT="16574" marB="16574" anchor="ctr">
                    <a:lnL>
                      <a:noFill/>
                    </a:lnL>
                    <a:lnR>
                      <a:noFill/>
                    </a:lnR>
                    <a:lnT>
                      <a:noFill/>
                    </a:lnT>
                    <a:lnB>
                      <a:noFill/>
                    </a:lnB>
                  </a:tcPr>
                </a:tc>
                <a:tc>
                  <a:txBody>
                    <a:bodyPr/>
                    <a:lstStyle/>
                    <a:p>
                      <a:r>
                        <a:rPr lang="es-ES" sz="1100">
                          <a:solidFill>
                            <a:schemeClr val="tx1"/>
                          </a:solidFill>
                        </a:rPr>
                        <a:t>Immunoregulation and cytotoxicity</a:t>
                      </a:r>
                    </a:p>
                  </a:txBody>
                  <a:tcPr marL="16574" marR="16574" marT="16574" marB="16574" anchor="ctr">
                    <a:lnL>
                      <a:noFill/>
                    </a:lnL>
                    <a:lnR>
                      <a:noFill/>
                    </a:lnR>
                    <a:lnT>
                      <a:noFill/>
                    </a:lnT>
                    <a:lnB>
                      <a:noFill/>
                    </a:lnB>
                  </a:tcPr>
                </a:tc>
              </a:tr>
              <a:tr h="159465">
                <a:tc>
                  <a:txBody>
                    <a:bodyPr/>
                    <a:lstStyle/>
                    <a:p>
                      <a:r>
                        <a:rPr lang="es-ES" sz="1100" b="1" dirty="0">
                          <a:solidFill>
                            <a:schemeClr val="tx1"/>
                          </a:solidFill>
                        </a:rPr>
                        <a:t>B </a:t>
                      </a:r>
                      <a:r>
                        <a:rPr lang="es-ES" sz="1100" b="1" dirty="0" err="1">
                          <a:solidFill>
                            <a:schemeClr val="tx1"/>
                          </a:solidFill>
                        </a:rPr>
                        <a:t>cells</a:t>
                      </a:r>
                      <a:endParaRPr lang="es-ES" sz="1100" dirty="0">
                        <a:solidFill>
                          <a:schemeClr val="tx1"/>
                        </a:solidFill>
                      </a:endParaRPr>
                    </a:p>
                  </a:txBody>
                  <a:tcPr marL="16574" marR="16574" marT="16574" marB="16574" anchor="ctr">
                    <a:lnL>
                      <a:noFill/>
                    </a:lnL>
                    <a:lnR>
                      <a:noFill/>
                    </a:lnR>
                    <a:lnT>
                      <a:noFill/>
                    </a:lnT>
                    <a:lnB>
                      <a:noFill/>
                    </a:lnB>
                  </a:tcPr>
                </a:tc>
                <a:tc>
                  <a:txBody>
                    <a:bodyPr/>
                    <a:lstStyle/>
                    <a:p>
                      <a:r>
                        <a:rPr lang="es-ES" sz="1100" dirty="0" err="1">
                          <a:solidFill>
                            <a:schemeClr val="tx1"/>
                          </a:solidFill>
                        </a:rPr>
                        <a:t>Secretion</a:t>
                      </a:r>
                      <a:r>
                        <a:rPr lang="es-ES" sz="1100" dirty="0">
                          <a:solidFill>
                            <a:schemeClr val="tx1"/>
                          </a:solidFill>
                        </a:rPr>
                        <a:t> of </a:t>
                      </a:r>
                      <a:r>
                        <a:rPr lang="es-ES" sz="1100" dirty="0" err="1">
                          <a:solidFill>
                            <a:schemeClr val="tx1"/>
                          </a:solidFill>
                        </a:rPr>
                        <a:t>antibodies</a:t>
                      </a:r>
                      <a:endParaRPr lang="es-ES" sz="1100" dirty="0">
                        <a:solidFill>
                          <a:schemeClr val="tx1"/>
                        </a:solidFill>
                      </a:endParaRPr>
                    </a:p>
                  </a:txBody>
                  <a:tcPr marL="16574" marR="16574" marT="16574" marB="16574" anchor="ctr">
                    <a:lnL>
                      <a:noFill/>
                    </a:lnL>
                    <a:lnR>
                      <a:noFill/>
                    </a:lnR>
                    <a:lnT>
                      <a:noFill/>
                    </a:lnT>
                    <a:lnB>
                      <a:noFill/>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Video </a:t>
            </a:r>
            <a:r>
              <a:rPr lang="es-MX" dirty="0" err="1" smtClean="0"/>
              <a:t>lymphocites</a:t>
            </a:r>
            <a:endParaRPr lang="en-US" dirty="0"/>
          </a:p>
        </p:txBody>
      </p:sp>
      <p:sp>
        <p:nvSpPr>
          <p:cNvPr id="3" name="Content Placeholder 2"/>
          <p:cNvSpPr>
            <a:spLocks noGrp="1"/>
          </p:cNvSpPr>
          <p:nvPr>
            <p:ph idx="1"/>
          </p:nvPr>
        </p:nvSpPr>
        <p:spPr/>
        <p:txBody>
          <a:bodyPr/>
          <a:lstStyle/>
          <a:p>
            <a:r>
              <a:rPr lang="es-MX" smtClean="0"/>
              <a:t>URL:  http://academicearth.org/lectures/b-cells-b-lymphocytes</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42</TotalTime>
  <Words>227</Words>
  <Application>Microsoft Office PowerPoint</Application>
  <PresentationFormat>On-screen Show (4:3)</PresentationFormat>
  <Paragraphs>25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Metro</vt:lpstr>
      <vt:lpstr>Slide 1</vt:lpstr>
      <vt:lpstr>Slide 2</vt:lpstr>
      <vt:lpstr>Slide 3</vt:lpstr>
      <vt:lpstr>Slide 4</vt:lpstr>
      <vt:lpstr>Video lymphocites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Pc</dc:creator>
  <cp:lastModifiedBy>lab01</cp:lastModifiedBy>
  <cp:revision>8</cp:revision>
  <dcterms:created xsi:type="dcterms:W3CDTF">2011-05-30T22:43:47Z</dcterms:created>
  <dcterms:modified xsi:type="dcterms:W3CDTF">2011-06-03T14:30:39Z</dcterms:modified>
</cp:coreProperties>
</file>